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6011097-34D1-47F3-B725-BE46E39B755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69732" name="Rectangle 7"/>
          <p:cNvSpPr txBox="1">
            <a:spLocks noGrp="1" noChangeArrowheads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FDDF54F-F8F5-47B1-AB1A-204FC04EB117}" type="slidenum">
              <a:rPr lang="en-US" altLang="en-US">
                <a:solidFill>
                  <a:prstClr val="black"/>
                </a:solidFill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prstClr val="blac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69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97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34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9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7D3445D-B6F0-4A24-AF47-FE1D8DD801F8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04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763975B-700B-4FB9-8B29-8B0E94C0DD36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5260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A17DCF3-6187-411C-9144-ACB8139B5F92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841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7C8A9E4-0908-49D3-BD5D-7953CCD1610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3AFD44A-DA18-4E36-AFE5-3566AC30CE2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24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6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673" indent="-168673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The repayment requirement relates to the 2008 First Time Home buyer credit &amp; not the credits offered in other years (2009 &amp; 2010)</a:t>
            </a:r>
          </a:p>
        </p:txBody>
      </p:sp>
      <p:sp>
        <p:nvSpPr>
          <p:cNvPr id="10065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AE59ED-6617-426E-BF84-B9991A8B28B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06598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691895B-3BD8-4BEE-81A2-68C9FA4F6384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598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8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086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4A3573-74A8-4A5D-99F7-56D5387616E9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12/12/2016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0864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2C782102-41B1-4F93-9875-893295546186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619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0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042812" lvl="4" indent="-224897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106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69C2B26-FC04-4066-8B5A-03C855C88CE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10694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2220265-93A0-48EC-BDD7-503EA53FC8E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358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7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  <a:p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  <a:p>
            <a:pPr marL="273050" lvl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574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C64A4E1-1962-46AC-9628-5046E8042E3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574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FBE788-2459-4977-B8B2-C2B409D8A94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1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Other Taxes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4012 Tab H</a:t>
            </a:r>
          </a:p>
          <a:p>
            <a:r>
              <a:rPr lang="en-US" altLang="en-US" dirty="0"/>
              <a:t>Pub 17 Chapters 6, 10, 17, 30</a:t>
            </a:r>
          </a:p>
          <a:p>
            <a:r>
              <a:rPr lang="en-US" altLang="en-US" dirty="0"/>
              <a:t>(Federal 1040-Lines 57-63)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400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093" y="1528549"/>
            <a:ext cx="7469732" cy="391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/>
          </a:bodyPr>
          <a:lstStyle/>
          <a:p>
            <a:r>
              <a:rPr lang="en-US" altLang="en-US" sz="3100" dirty="0"/>
              <a:t>TS – Repayment of 2008 First-Time Homebuyer Credit – 1040 Line </a:t>
            </a: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7513003" y="3548418"/>
            <a:ext cx="533400" cy="45003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" name="TextBox 12"/>
          <p:cNvSpPr txBox="1"/>
          <p:nvPr/>
        </p:nvSpPr>
        <p:spPr>
          <a:xfrm>
            <a:off x="2326341" y="2460811"/>
            <a:ext cx="464742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Repayment amount for 2008 First-Time</a:t>
            </a:r>
          </a:p>
          <a:p>
            <a:r>
              <a:rPr lang="en-US" b="1" dirty="0"/>
              <a:t>Homebuyer credit for both taxpayer and</a:t>
            </a:r>
          </a:p>
          <a:p>
            <a:r>
              <a:rPr lang="en-US" b="1" dirty="0"/>
              <a:t>spouse</a:t>
            </a:r>
          </a:p>
        </p:txBody>
      </p:sp>
      <p:cxnSp>
        <p:nvCxnSpPr>
          <p:cNvPr id="22" name="Straight Arrow Connector 21"/>
          <p:cNvCxnSpPr>
            <a:endCxn id="20" idx="2"/>
          </p:cNvCxnSpPr>
          <p:nvPr/>
        </p:nvCxnSpPr>
        <p:spPr bwMode="auto">
          <a:xfrm>
            <a:off x="6227795" y="3411558"/>
            <a:ext cx="1285208" cy="3618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756583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Taxes</a:t>
            </a:r>
            <a:endParaRPr lang="en-US" altLang="en-US" dirty="0"/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Includes:</a:t>
            </a:r>
          </a:p>
          <a:p>
            <a:pPr lvl="1"/>
            <a:r>
              <a:rPr lang="en-US" altLang="en-US" dirty="0"/>
              <a:t> Self-employment tax </a:t>
            </a:r>
          </a:p>
          <a:p>
            <a:pPr lvl="1"/>
            <a:r>
              <a:rPr lang="en-US" altLang="en-US" dirty="0"/>
              <a:t> Social Security/Medicare tax due on tips income</a:t>
            </a:r>
          </a:p>
          <a:p>
            <a:pPr lvl="1"/>
            <a:r>
              <a:rPr lang="en-US" altLang="en-US" dirty="0"/>
              <a:t> Additional tax on IRAs, other qualified retirement plans, etc.</a:t>
            </a:r>
          </a:p>
          <a:p>
            <a:pPr lvl="1"/>
            <a:r>
              <a:rPr lang="en-US" altLang="en-US" dirty="0"/>
              <a:t> Repayment of first-time homebuyer credit</a:t>
            </a:r>
          </a:p>
          <a:p>
            <a:pPr lvl="1"/>
            <a:r>
              <a:rPr lang="en-US" altLang="en-US" dirty="0"/>
              <a:t> Health care Individual responsibility payments (discussed in Affordable Care Act module) </a:t>
            </a:r>
          </a:p>
          <a:p>
            <a:pPr lvl="1"/>
            <a:r>
              <a:rPr lang="en-US" altLang="en-US" dirty="0"/>
              <a:t> Additional tax for HSA distributions not used for qualified medical expenses (HSA certification only)</a:t>
            </a:r>
          </a:p>
          <a:p>
            <a:pPr lvl="1"/>
            <a:r>
              <a:rPr lang="en-US" altLang="en-US" dirty="0"/>
              <a:t> Use Tax (NJ Only) – discussed in later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562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Self-Employment Tax</a:t>
            </a:r>
            <a:endParaRPr lang="en-US" altLang="en-US" dirty="0"/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TaxSlayer enters automatically on Federal 1040 Line 57 from Schedule SE</a:t>
            </a:r>
          </a:p>
          <a:p>
            <a:r>
              <a:rPr lang="en-US" altLang="en-US" dirty="0"/>
              <a:t> TaxSlayer calculates amount using entries from Schedule C</a:t>
            </a:r>
          </a:p>
          <a:p>
            <a:r>
              <a:rPr lang="en-US" altLang="en-US" dirty="0"/>
              <a:t> Discussed as part of Business Income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467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Unreported Social Security &amp; Medicare Tax</a:t>
            </a:r>
            <a:endParaRPr lang="en-US" altLang="en-US" dirty="0"/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TS enters automatically on Federal 1040 Line 58 from Form 4137 for tip income not reported on W-2 and allocated tips</a:t>
            </a:r>
          </a:p>
          <a:p>
            <a:r>
              <a:rPr lang="en-US" altLang="en-US" dirty="0"/>
              <a:t> Discussed as part of Employee Compensation module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165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Additional Tax on IRAs &amp; </a:t>
            </a:r>
            <a:br>
              <a:rPr lang="en-US" altLang="en-US" dirty="0"/>
            </a:br>
            <a:r>
              <a:rPr lang="en-US" altLang="en-US" dirty="0"/>
              <a:t>Other Qualified Retirement Plans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 Includes:</a:t>
            </a:r>
          </a:p>
          <a:p>
            <a:pPr lvl="1"/>
            <a:r>
              <a:rPr lang="en-US" altLang="en-US" dirty="0"/>
              <a:t> 10% penalty for early withdrawal from IRA or other qualified retirement plan before age 59½</a:t>
            </a:r>
          </a:p>
          <a:p>
            <a:pPr lvl="1"/>
            <a:r>
              <a:rPr lang="en-US" altLang="en-US" dirty="0"/>
              <a:t> 50% penalty for failure to take full RMD</a:t>
            </a:r>
          </a:p>
          <a:p>
            <a:pPr lvl="1"/>
            <a:r>
              <a:rPr lang="en-US" altLang="en-US" dirty="0"/>
              <a:t> 6% penalty for excess contributions to IRA - </a:t>
            </a:r>
            <a:r>
              <a:rPr lang="en-US" altLang="en-US" dirty="0">
                <a:solidFill>
                  <a:srgbClr val="FF0000"/>
                </a:solidFill>
              </a:rPr>
              <a:t>Out of Scope</a:t>
            </a:r>
          </a:p>
          <a:p>
            <a:r>
              <a:rPr lang="en-US" altLang="en-US" dirty="0"/>
              <a:t>TaxSlayer enters automatically on Federal 1040 Line 59 from Form 5329</a:t>
            </a:r>
          </a:p>
          <a:p>
            <a:r>
              <a:rPr lang="en-US" altLang="en-US" dirty="0"/>
              <a:t> Discussed as part of Retirement Income module</a:t>
            </a:r>
          </a:p>
        </p:txBody>
      </p:sp>
      <p:pic>
        <p:nvPicPr>
          <p:cNvPr id="5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86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1475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Repayment of </a:t>
            </a:r>
            <a:br>
              <a:rPr lang="en-US" altLang="en-US"/>
            </a:br>
            <a:r>
              <a:rPr lang="en-US" altLang="en-US"/>
              <a:t>2008 First-Time Homebuyer Credit</a:t>
            </a:r>
            <a:endParaRPr lang="en-US" altLang="en-US" dirty="0"/>
          </a:p>
        </p:txBody>
      </p:sp>
      <p:sp>
        <p:nvSpPr>
          <p:cNvPr id="10055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First-time homebuyers who took credit of up to $7,500 in 2008 must repay credit over 15 years</a:t>
            </a:r>
          </a:p>
          <a:p>
            <a:pPr lvl="1"/>
            <a:r>
              <a:rPr lang="en-US" altLang="en-US" dirty="0"/>
              <a:t> Repayments began in 2010</a:t>
            </a:r>
          </a:p>
          <a:p>
            <a:pPr lvl="1"/>
            <a:r>
              <a:rPr lang="en-US" altLang="en-US" dirty="0"/>
              <a:t> If taxpayer dies, repayment of credit is not required. However, if taxpayers filed a joint return and one of them dies, surviving spouse must still pay back his/her part</a:t>
            </a:r>
          </a:p>
          <a:p>
            <a:r>
              <a:rPr lang="en-US" altLang="en-US" dirty="0"/>
              <a:t> IRS no longer sends letter stating amount of credit, repayment amount  </a:t>
            </a:r>
          </a:p>
          <a:p>
            <a:pPr lvl="1"/>
            <a:r>
              <a:rPr lang="en-US" altLang="en-US" dirty="0"/>
              <a:t> Link from TaxPrep4Free.org Preparer page to First Time Homebuyer Look-up Tool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40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Repayment of </a:t>
            </a:r>
            <a:br>
              <a:rPr lang="en-US" altLang="en-US" dirty="0"/>
            </a:br>
            <a:r>
              <a:rPr lang="en-US" altLang="en-US" dirty="0"/>
              <a:t>2008 First-Time Homebuyer Credit</a:t>
            </a:r>
          </a:p>
        </p:txBody>
      </p:sp>
      <p:sp>
        <p:nvSpPr>
          <p:cNvPr id="10076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Payment above minimum in any year does not change subsequent years’ minimum </a:t>
            </a:r>
          </a:p>
          <a:p>
            <a:pPr lvl="1"/>
            <a:r>
              <a:rPr lang="en-US" altLang="en-US" dirty="0"/>
              <a:t> It just pays off credit faster</a:t>
            </a:r>
          </a:p>
          <a:p>
            <a:r>
              <a:rPr lang="en-US" altLang="en-US" dirty="0"/>
              <a:t> Enter in Federal section \ Other Taxes \ </a:t>
            </a:r>
            <a:r>
              <a:rPr lang="en-US" dirty="0"/>
              <a:t>First-time Homebuyer Repayment (Form 5405)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For MFJ clients, each must file individual Form 5405 listing ½ of required repayment amount</a:t>
            </a:r>
          </a:p>
          <a:p>
            <a:r>
              <a:rPr lang="en-US" altLang="en-US" dirty="0"/>
              <a:t> Refer to TaxPrep4Free.org Special Topics document for details</a:t>
            </a:r>
          </a:p>
          <a:p>
            <a:pPr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extBox 4" descr="NJ (cont'd)"/>
          <p:cNvSpPr txBox="1"/>
          <p:nvPr/>
        </p:nvSpPr>
        <p:spPr>
          <a:xfrm>
            <a:off x="7933799" y="1082259"/>
            <a:ext cx="829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1027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Disposition of Home after Claiming 2008 Homebuyer Credit - </a:t>
            </a:r>
            <a:r>
              <a:rPr lang="en-US" altLang="en-US" dirty="0">
                <a:solidFill>
                  <a:srgbClr val="FF0000"/>
                </a:solidFill>
              </a:rPr>
              <a:t>Out of Scope       </a:t>
            </a:r>
            <a:endParaRPr lang="en-US" altLang="en-US" dirty="0"/>
          </a:p>
        </p:txBody>
      </p:sp>
      <p:sp>
        <p:nvSpPr>
          <p:cNvPr id="1009668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If home on which you received 2008 credit ceases to be main home, may have to repay remainder of loan (in full or in part) in that tax year</a:t>
            </a:r>
          </a:p>
          <a:p>
            <a:pPr lvl="1"/>
            <a:r>
              <a:rPr lang="en-US" altLang="en-US" dirty="0"/>
              <a:t> Home is sold, transferred in divorce, converted to rental/business property, converted to vacation or 2</a:t>
            </a:r>
            <a:r>
              <a:rPr lang="en-US" altLang="en-US" baseline="30000" dirty="0"/>
              <a:t>nd</a:t>
            </a:r>
            <a:r>
              <a:rPr lang="en-US" altLang="en-US" dirty="0"/>
              <a:t> home, etc.</a:t>
            </a:r>
          </a:p>
          <a:p>
            <a:r>
              <a:rPr lang="en-US" altLang="en-US" dirty="0"/>
              <a:t> Form 5405 Part III must be completed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Out of scope</a:t>
            </a:r>
            <a:endParaRPr lang="en-US" altLang="en-US" dirty="0"/>
          </a:p>
          <a:p>
            <a:endParaRPr lang="en-US" altLang="en-US" dirty="0">
              <a:solidFill>
                <a:srgbClr val="FF0000"/>
              </a:solidFill>
            </a:endParaRP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10987" cy="5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06609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Title 1"/>
          <p:cNvSpPr>
            <a:spLocks noGrp="1"/>
          </p:cNvSpPr>
          <p:nvPr>
            <p:ph type="title"/>
          </p:nvPr>
        </p:nvSpPr>
        <p:spPr>
          <a:xfrm>
            <a:off x="609599" y="277813"/>
            <a:ext cx="8238565" cy="1143000"/>
          </a:xfrm>
        </p:spPr>
        <p:txBody>
          <a:bodyPr>
            <a:normAutofit fontScale="90000"/>
          </a:bodyPr>
          <a:lstStyle/>
          <a:p>
            <a:r>
              <a:rPr lang="en-US" altLang="en-US" sz="3100" dirty="0"/>
              <a:t>TS – Repayment of 2008 First-Time Homebuyer Credit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Other Taxes \ </a:t>
            </a:r>
            <a:r>
              <a:rPr lang="en-US" sz="2400" dirty="0">
                <a:solidFill>
                  <a:srgbClr val="0070C0"/>
                </a:solidFill>
              </a:rPr>
              <a:t>First-time Homebuyer Repayment (Form 5405) </a:t>
            </a:r>
            <a:br>
              <a:rPr lang="en-US" altLang="en-US" sz="2400" dirty="0">
                <a:solidFill>
                  <a:srgbClr val="0070C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40306" y="4912660"/>
            <a:ext cx="382793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Enter credits taken in prior years</a:t>
            </a:r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6898854" y="5650965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483" y="1593476"/>
            <a:ext cx="7877175" cy="213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565" y="3859306"/>
            <a:ext cx="790687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326341" y="2460811"/>
            <a:ext cx="495520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MFJ couples must file separate Forms 5405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98695" y="5082988"/>
            <a:ext cx="310627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Credit received; ½ if MFJ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34169" y="5540188"/>
            <a:ext cx="374974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Amount already repaid; ½ if MFJ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6673" y="5995581"/>
            <a:ext cx="450636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Amount to be repaid this year; ½ if MFJ</a:t>
            </a: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6614258" y="5295330"/>
            <a:ext cx="533400" cy="28465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6586962" y="5608416"/>
            <a:ext cx="533400" cy="30106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6573315" y="5908668"/>
            <a:ext cx="533400" cy="27376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22" name="Straight Arrow Connector 21"/>
          <p:cNvCxnSpPr>
            <a:stCxn id="15" idx="3"/>
          </p:cNvCxnSpPr>
          <p:nvPr/>
        </p:nvCxnSpPr>
        <p:spPr bwMode="auto">
          <a:xfrm>
            <a:off x="6104965" y="5267654"/>
            <a:ext cx="585850" cy="17439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067568" y="5732228"/>
            <a:ext cx="592539" cy="2712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21" idx="3"/>
          </p:cNvCxnSpPr>
          <p:nvPr/>
        </p:nvCxnSpPr>
        <p:spPr bwMode="auto">
          <a:xfrm flipV="1">
            <a:off x="6408761" y="6142344"/>
            <a:ext cx="242669" cy="2661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8703968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649</Words>
  <Application>Microsoft Office PowerPoint</Application>
  <PresentationFormat>On-screen Show (4:3)</PresentationFormat>
  <Paragraphs>125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Wingdings</vt:lpstr>
      <vt:lpstr>NJ Template 06</vt:lpstr>
      <vt:lpstr>Other Taxes</vt:lpstr>
      <vt:lpstr>Other Taxes</vt:lpstr>
      <vt:lpstr>Self-Employment Tax</vt:lpstr>
      <vt:lpstr>Unreported Social Security &amp; Medicare Tax</vt:lpstr>
      <vt:lpstr>Additional Tax on IRAs &amp;  Other Qualified Retirement Plans</vt:lpstr>
      <vt:lpstr>Repayment of  2008 First-Time Homebuyer Credit</vt:lpstr>
      <vt:lpstr>Repayment of  2008 First-Time Homebuyer Credit</vt:lpstr>
      <vt:lpstr>Disposition of Home after Claiming 2008 Homebuyer Credit - Out of Scope       </vt:lpstr>
      <vt:lpstr>TS – Repayment of 2008 First-Time Homebuyer Credit Federal Section \ Other Taxes \ First-time Homebuyer Repayment (Form 5405)  </vt:lpstr>
      <vt:lpstr>TS – Repayment of 2008 First-Time Homebuyer Credit – 1040 Line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2016-12-12T20:59:14Z</dcterms:modified>
</cp:coreProperties>
</file>